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5" r:id="rId3"/>
    <p:sldId id="257" r:id="rId4"/>
    <p:sldId id="258" r:id="rId5"/>
    <p:sldId id="264" r:id="rId6"/>
    <p:sldId id="259" r:id="rId7"/>
    <p:sldId id="262" r:id="rId8"/>
    <p:sldId id="263"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2/14/2019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2/14/2019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randomBar dir="vert"/>
  </p:transition>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facebook.com/people/Amet-Santa-Fe/10001050168023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smtClean="0"/>
              <a:t>AMET</a:t>
            </a:r>
            <a:endParaRPr lang="es-AR" dirty="0"/>
          </a:p>
        </p:txBody>
      </p:sp>
      <p:sp>
        <p:nvSpPr>
          <p:cNvPr id="3" name="Subtítulo 2"/>
          <p:cNvSpPr>
            <a:spLocks noGrp="1"/>
          </p:cNvSpPr>
          <p:nvPr>
            <p:ph type="subTitle" idx="1"/>
          </p:nvPr>
        </p:nvSpPr>
        <p:spPr/>
        <p:txBody>
          <a:bodyPr/>
          <a:lstStyle/>
          <a:p>
            <a:r>
              <a:rPr lang="es-AR" dirty="0" smtClean="0">
                <a:solidFill>
                  <a:srgbClr val="002060"/>
                </a:solidFill>
              </a:rPr>
              <a:t>Charlas de Capacitación</a:t>
            </a:r>
          </a:p>
          <a:p>
            <a:r>
              <a:rPr lang="es-AR" dirty="0" smtClean="0">
                <a:solidFill>
                  <a:srgbClr val="002060"/>
                </a:solidFill>
              </a:rPr>
              <a:t>Taller de violencia </a:t>
            </a:r>
            <a:r>
              <a:rPr lang="es-AR" dirty="0" smtClean="0">
                <a:solidFill>
                  <a:srgbClr val="002060"/>
                </a:solidFill>
              </a:rPr>
              <a:t>de género</a:t>
            </a:r>
            <a:endParaRPr lang="es-AR" dirty="0">
              <a:solidFill>
                <a:srgbClr val="00206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5823" y="1060941"/>
            <a:ext cx="2952568" cy="2725447"/>
          </a:xfrm>
          <a:prstGeom prst="rect">
            <a:avLst/>
          </a:prstGeom>
        </p:spPr>
      </p:pic>
    </p:spTree>
    <p:extLst>
      <p:ext uri="{BB962C8B-B14F-4D97-AF65-F5344CB8AC3E}">
        <p14:creationId xmlns:p14="http://schemas.microsoft.com/office/powerpoint/2010/main" val="2990720565"/>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3487" y="1646178"/>
            <a:ext cx="7315200" cy="3255264"/>
          </a:xfrm>
        </p:spPr>
        <p:txBody>
          <a:bodyPr>
            <a:noAutofit/>
          </a:bodyPr>
          <a:lstStyle/>
          <a:p>
            <a:r>
              <a:rPr lang="es-AR" sz="2400" dirty="0"/>
              <a:t>AMET como una institución  sensible de la realidad, desea realizar un aporte en relación a la violencia de género. </a:t>
            </a:r>
            <a:br>
              <a:rPr lang="es-AR" sz="2400" dirty="0"/>
            </a:br>
            <a:r>
              <a:rPr lang="es-AR" sz="2400" dirty="0"/>
              <a:t>Sabemos que los docentes son los actores principales para la prevención de la violencia, aunque ellos  no deben quedar a solas frente a esta problemática.  Razón por la cual llegamos a ustedes con esta propuesta de trabajo </a:t>
            </a:r>
            <a:r>
              <a:rPr lang="es-AR" sz="2400" dirty="0" smtClean="0"/>
              <a:t>es la de acompañar </a:t>
            </a:r>
            <a:r>
              <a:rPr lang="es-AR" sz="2400" dirty="0"/>
              <a:t>las vicisitudes del trabajo cotidiano en los tiempos donde la violencia de género se hace escuchar no solo en las aulas, sino en toda la sociedad Argentina. </a:t>
            </a:r>
            <a:br>
              <a:rPr lang="es-AR" sz="2400" dirty="0"/>
            </a:br>
            <a:endParaRPr lang="es-AR" sz="2400" dirty="0"/>
          </a:p>
        </p:txBody>
      </p:sp>
      <p:sp>
        <p:nvSpPr>
          <p:cNvPr id="3" name="Subtítulo 2"/>
          <p:cNvSpPr>
            <a:spLocks noGrp="1"/>
          </p:cNvSpPr>
          <p:nvPr>
            <p:ph type="subTitle" idx="1"/>
          </p:nvPr>
        </p:nvSpPr>
        <p:spPr>
          <a:xfrm>
            <a:off x="373487" y="841248"/>
            <a:ext cx="8011561" cy="914400"/>
          </a:xfrm>
        </p:spPr>
        <p:txBody>
          <a:bodyPr>
            <a:normAutofit/>
          </a:bodyPr>
          <a:lstStyle/>
          <a:p>
            <a:r>
              <a:rPr lang="es-AR" sz="3200" dirty="0" smtClean="0">
                <a:solidFill>
                  <a:srgbClr val="002060"/>
                </a:solidFill>
              </a:rPr>
              <a:t>Introducción</a:t>
            </a:r>
            <a:endParaRPr lang="es-AR" sz="3200" dirty="0">
              <a:solidFill>
                <a:srgbClr val="00206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5048" y="4265181"/>
            <a:ext cx="1867120" cy="1723496"/>
          </a:xfrm>
          <a:prstGeom prst="rect">
            <a:avLst/>
          </a:prstGeom>
        </p:spPr>
      </p:pic>
    </p:spTree>
    <p:extLst>
      <p:ext uri="{BB962C8B-B14F-4D97-AF65-F5344CB8AC3E}">
        <p14:creationId xmlns:p14="http://schemas.microsoft.com/office/powerpoint/2010/main" val="646162109"/>
      </p:ext>
    </p:extLst>
  </p:cSld>
  <p:clrMapOvr>
    <a:masterClrMapping/>
  </p:clrMapOvr>
  <mc:AlternateContent xmlns:mc="http://schemas.openxmlformats.org/markup-compatibility/2006" xmlns:p14="http://schemas.microsoft.com/office/powerpoint/2010/main">
    <mc:Choice Requires="p14">
      <p:transition spd="slow" p14:dur="2000">
        <p:randomBar dir="vert"/>
      </p:transition>
    </mc:Choice>
    <mc:Fallback xmlns="">
      <p:transition spd="slow">
        <p:randomBar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Objetivos Generales</a:t>
            </a:r>
            <a:endParaRPr lang="es-AR" dirty="0"/>
          </a:p>
        </p:txBody>
      </p:sp>
      <p:sp>
        <p:nvSpPr>
          <p:cNvPr id="3" name="Marcador de contenido 2"/>
          <p:cNvSpPr>
            <a:spLocks noGrp="1"/>
          </p:cNvSpPr>
          <p:nvPr>
            <p:ph idx="1"/>
          </p:nvPr>
        </p:nvSpPr>
        <p:spPr/>
        <p:txBody>
          <a:bodyPr/>
          <a:lstStyle/>
          <a:p>
            <a:r>
              <a:rPr lang="es-AR" sz="2400" i="1" dirty="0" smtClean="0">
                <a:solidFill>
                  <a:srgbClr val="002060"/>
                </a:solidFill>
              </a:rPr>
              <a:t>Nuestros objetivos generales son:</a:t>
            </a:r>
          </a:p>
          <a:p>
            <a:r>
              <a:rPr lang="es-AR" sz="2400" dirty="0" smtClean="0">
                <a:solidFill>
                  <a:schemeClr val="tx1"/>
                </a:solidFill>
              </a:rPr>
              <a:t>Aportar a la salud mental de las instituciones, relaciones saludables.</a:t>
            </a:r>
          </a:p>
          <a:p>
            <a:r>
              <a:rPr lang="es-AR" sz="2400" dirty="0" smtClean="0">
                <a:solidFill>
                  <a:schemeClr val="tx1"/>
                </a:solidFill>
              </a:rPr>
              <a:t>Mostrar una mirada psicoanalítica sobre la prevención de la violencia de género.</a:t>
            </a:r>
          </a:p>
          <a:p>
            <a:r>
              <a:rPr lang="es-AR" sz="2400" dirty="0" smtClean="0">
                <a:solidFill>
                  <a:schemeClr val="tx1"/>
                </a:solidFill>
              </a:rPr>
              <a:t>Dar respuesta desde AMET a las necesidades de las escuelas e instituciones interesadas.</a:t>
            </a:r>
          </a:p>
          <a:p>
            <a:r>
              <a:rPr lang="es-AR" sz="2400" dirty="0" smtClean="0">
                <a:solidFill>
                  <a:schemeClr val="tx1"/>
                </a:solidFill>
              </a:rPr>
              <a:t>Colaborar con el rol docente y la educción pública </a:t>
            </a:r>
          </a:p>
          <a:p>
            <a:endParaRPr lang="es-AR"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spTree>
    <p:extLst>
      <p:ext uri="{BB962C8B-B14F-4D97-AF65-F5344CB8AC3E}">
        <p14:creationId xmlns:p14="http://schemas.microsoft.com/office/powerpoint/2010/main" val="1079064027"/>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Objetivos específicos de la charla</a:t>
            </a:r>
            <a:endParaRPr lang="es-AR" dirty="0"/>
          </a:p>
        </p:txBody>
      </p:sp>
      <p:sp>
        <p:nvSpPr>
          <p:cNvPr id="3" name="Marcador de contenido 2"/>
          <p:cNvSpPr>
            <a:spLocks noGrp="1"/>
          </p:cNvSpPr>
          <p:nvPr>
            <p:ph idx="1"/>
          </p:nvPr>
        </p:nvSpPr>
        <p:spPr/>
        <p:txBody>
          <a:bodyPr/>
          <a:lstStyle/>
          <a:p>
            <a:r>
              <a:rPr lang="es-AR" sz="2400" dirty="0" smtClean="0">
                <a:solidFill>
                  <a:schemeClr val="tx1"/>
                </a:solidFill>
              </a:rPr>
              <a:t>Brindar herramientas para reflexionar sobre las actitudes de violencia de genero.</a:t>
            </a:r>
          </a:p>
          <a:p>
            <a:r>
              <a:rPr lang="es-AR" sz="2400" dirty="0" smtClean="0">
                <a:solidFill>
                  <a:schemeClr val="tx1"/>
                </a:solidFill>
              </a:rPr>
              <a:t>Exponer casos clínicos para pensar las consecuencias de la violencia.</a:t>
            </a:r>
          </a:p>
          <a:p>
            <a:r>
              <a:rPr lang="es-AR" sz="2400" dirty="0" smtClean="0">
                <a:solidFill>
                  <a:schemeClr val="tx1"/>
                </a:solidFill>
              </a:rPr>
              <a:t>Incentivar la reflexión y el análisis de cada situación particular, lejos de los estereotipos.</a:t>
            </a:r>
          </a:p>
          <a:p>
            <a:r>
              <a:rPr lang="es-AR" sz="2400" dirty="0" smtClean="0">
                <a:solidFill>
                  <a:schemeClr val="tx1"/>
                </a:solidFill>
              </a:rPr>
              <a:t>Fomentar el pensamiento de auto reflexión de sus relaciones afectivas.</a:t>
            </a:r>
          </a:p>
          <a:p>
            <a:pPr marL="0" indent="0">
              <a:buNone/>
            </a:pPr>
            <a:endParaRPr lang="es-AR"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spTree>
    <p:extLst>
      <p:ext uri="{BB962C8B-B14F-4D97-AF65-F5344CB8AC3E}">
        <p14:creationId xmlns:p14="http://schemas.microsoft.com/office/powerpoint/2010/main" val="129202225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
            </a:r>
            <a:br>
              <a:rPr lang="es-AR" dirty="0" smtClean="0"/>
            </a:br>
            <a:r>
              <a:rPr lang="es-AR" dirty="0"/>
              <a:t/>
            </a:r>
            <a:br>
              <a:rPr lang="es-AR" dirty="0"/>
            </a:br>
            <a:r>
              <a:rPr lang="es-AR" dirty="0" smtClean="0"/>
              <a:t>Momentos del taller</a:t>
            </a:r>
            <a:endParaRPr lang="es-AR" dirty="0"/>
          </a:p>
        </p:txBody>
      </p:sp>
      <p:sp>
        <p:nvSpPr>
          <p:cNvPr id="3" name="Marcador de contenido 2"/>
          <p:cNvSpPr>
            <a:spLocks noGrp="1"/>
          </p:cNvSpPr>
          <p:nvPr>
            <p:ph idx="1"/>
          </p:nvPr>
        </p:nvSpPr>
        <p:spPr/>
        <p:txBody>
          <a:bodyPr>
            <a:normAutofit/>
          </a:bodyPr>
          <a:lstStyle/>
          <a:p>
            <a:r>
              <a:rPr lang="es-AR" sz="3600" dirty="0" smtClean="0">
                <a:solidFill>
                  <a:schemeClr val="accent1"/>
                </a:solidFill>
              </a:rPr>
              <a:t>Violencia </a:t>
            </a:r>
            <a:r>
              <a:rPr lang="es-AR" sz="3600" dirty="0">
                <a:solidFill>
                  <a:schemeClr val="accent1"/>
                </a:solidFill>
              </a:rPr>
              <a:t>de </a:t>
            </a:r>
            <a:r>
              <a:rPr lang="es-AR" sz="3600" dirty="0" smtClean="0">
                <a:solidFill>
                  <a:schemeClr val="accent1"/>
                </a:solidFill>
              </a:rPr>
              <a:t>género</a:t>
            </a:r>
          </a:p>
          <a:p>
            <a:r>
              <a:rPr lang="es-AR" sz="2400" dirty="0" smtClean="0">
                <a:solidFill>
                  <a:schemeClr val="tx1"/>
                </a:solidFill>
              </a:rPr>
              <a:t>Encuentro previo. Se brinda información.</a:t>
            </a:r>
          </a:p>
          <a:p>
            <a:r>
              <a:rPr lang="es-AR" sz="2400" dirty="0" smtClean="0">
                <a:solidFill>
                  <a:schemeClr val="tx1"/>
                </a:solidFill>
              </a:rPr>
              <a:t>Primer encuentro presencial.  Charla y presentaciones.</a:t>
            </a:r>
          </a:p>
          <a:p>
            <a:r>
              <a:rPr lang="es-AR" sz="2400" dirty="0" smtClean="0">
                <a:solidFill>
                  <a:schemeClr val="tx1"/>
                </a:solidFill>
              </a:rPr>
              <a:t>Segundo encuentro presencial. Debate y análisis de un caso clínico.</a:t>
            </a:r>
          </a:p>
          <a:p>
            <a:r>
              <a:rPr lang="es-AR" sz="2400" dirty="0" smtClean="0">
                <a:solidFill>
                  <a:schemeClr val="tx1"/>
                </a:solidFill>
              </a:rPr>
              <a:t>Cierre. Presentación de un protocolo ante la violencia de género (en grupo) </a:t>
            </a:r>
            <a:endParaRPr lang="es-AR" sz="2400" dirty="0">
              <a:solidFill>
                <a:schemeClr val="tx1"/>
              </a:solidFill>
            </a:endParaRPr>
          </a:p>
          <a:p>
            <a:pPr marL="0" indent="0">
              <a:buNone/>
            </a:pPr>
            <a:endParaRPr lang="es-AR" sz="36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spTree>
    <p:extLst>
      <p:ext uri="{BB962C8B-B14F-4D97-AF65-F5344CB8AC3E}">
        <p14:creationId xmlns:p14="http://schemas.microsoft.com/office/powerpoint/2010/main" val="371940910"/>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Contenidos</a:t>
            </a:r>
            <a:br>
              <a:rPr lang="es-AR" dirty="0" smtClean="0"/>
            </a:br>
            <a:r>
              <a:rPr lang="es-AR" dirty="0" smtClean="0"/>
              <a:t>de la charla uno</a:t>
            </a:r>
            <a:endParaRPr lang="es-AR" dirty="0"/>
          </a:p>
        </p:txBody>
      </p:sp>
      <p:sp>
        <p:nvSpPr>
          <p:cNvPr id="3" name="Marcador de contenido 2"/>
          <p:cNvSpPr>
            <a:spLocks noGrp="1"/>
          </p:cNvSpPr>
          <p:nvPr>
            <p:ph idx="1"/>
          </p:nvPr>
        </p:nvSpPr>
        <p:spPr/>
        <p:txBody>
          <a:bodyPr/>
          <a:lstStyle/>
          <a:p>
            <a:endParaRPr lang="es-AR" sz="2800" dirty="0" smtClean="0">
              <a:solidFill>
                <a:schemeClr val="accent1">
                  <a:lumMod val="50000"/>
                </a:schemeClr>
              </a:solidFill>
            </a:endParaRPr>
          </a:p>
          <a:p>
            <a:r>
              <a:rPr lang="es-AR" sz="3200" dirty="0" smtClean="0">
                <a:solidFill>
                  <a:schemeClr val="accent1"/>
                </a:solidFill>
              </a:rPr>
              <a:t>V</a:t>
            </a:r>
            <a:r>
              <a:rPr lang="es-AR" sz="3200" dirty="0" smtClean="0">
                <a:solidFill>
                  <a:schemeClr val="accent1"/>
                </a:solidFill>
              </a:rPr>
              <a:t>iolencia de género</a:t>
            </a:r>
            <a:endParaRPr lang="es-AR" sz="2800" dirty="0" smtClean="0">
              <a:solidFill>
                <a:schemeClr val="accent1">
                  <a:lumMod val="50000"/>
                </a:schemeClr>
              </a:solidFill>
            </a:endParaRPr>
          </a:p>
          <a:p>
            <a:r>
              <a:rPr lang="es-AR" sz="2400" dirty="0" smtClean="0">
                <a:solidFill>
                  <a:schemeClr val="tx1"/>
                </a:solidFill>
              </a:rPr>
              <a:t>1- </a:t>
            </a:r>
            <a:r>
              <a:rPr lang="es-AR" sz="2400" dirty="0" smtClean="0">
                <a:solidFill>
                  <a:schemeClr val="tx1"/>
                </a:solidFill>
              </a:rPr>
              <a:t>Agresividad y agresión </a:t>
            </a:r>
          </a:p>
          <a:p>
            <a:r>
              <a:rPr lang="es-AR" sz="2400" dirty="0" smtClean="0">
                <a:solidFill>
                  <a:schemeClr val="tx1"/>
                </a:solidFill>
              </a:rPr>
              <a:t>2-Relaciones amorosas</a:t>
            </a:r>
            <a:r>
              <a:rPr lang="es-AR" sz="2400" dirty="0" smtClean="0">
                <a:solidFill>
                  <a:schemeClr val="tx1"/>
                </a:solidFill>
              </a:rPr>
              <a:t>, </a:t>
            </a:r>
            <a:r>
              <a:rPr lang="es-AR" sz="2400" dirty="0" smtClean="0">
                <a:solidFill>
                  <a:schemeClr val="tx1"/>
                </a:solidFill>
              </a:rPr>
              <a:t>su operatoria</a:t>
            </a:r>
            <a:r>
              <a:rPr lang="es-AR" sz="2400" dirty="0" smtClean="0">
                <a:solidFill>
                  <a:schemeClr val="tx1"/>
                </a:solidFill>
              </a:rPr>
              <a:t>,</a:t>
            </a:r>
          </a:p>
          <a:p>
            <a:r>
              <a:rPr lang="es-AR" sz="2400" dirty="0" smtClean="0">
                <a:solidFill>
                  <a:schemeClr val="tx1"/>
                </a:solidFill>
              </a:rPr>
              <a:t>3- Análisis de un</a:t>
            </a:r>
            <a:r>
              <a:rPr lang="es-AR" sz="2400" dirty="0" smtClean="0">
                <a:solidFill>
                  <a:schemeClr val="tx1"/>
                </a:solidFill>
              </a:rPr>
              <a:t> caso clínico.</a:t>
            </a:r>
            <a:endParaRPr lang="es-AR" sz="2400" dirty="0" smtClean="0">
              <a:solidFill>
                <a:schemeClr val="tx1"/>
              </a:solidFill>
            </a:endParaRPr>
          </a:p>
          <a:p>
            <a:r>
              <a:rPr lang="es-AR" sz="2400" dirty="0" smtClean="0">
                <a:solidFill>
                  <a:schemeClr val="tx1"/>
                </a:solidFill>
              </a:rPr>
              <a:t>4</a:t>
            </a:r>
            <a:r>
              <a:rPr lang="es-AR" sz="2400" dirty="0" smtClean="0">
                <a:solidFill>
                  <a:schemeClr val="tx1"/>
                </a:solidFill>
              </a:rPr>
              <a:t>-Depredador Humano.</a:t>
            </a:r>
            <a:endParaRPr lang="es-AR" sz="2400" dirty="0">
              <a:solidFill>
                <a:schemeClr val="tx1"/>
              </a:solidFill>
            </a:endParaRPr>
          </a:p>
          <a:p>
            <a:r>
              <a:rPr lang="es-AR" sz="2400" dirty="0" smtClean="0">
                <a:solidFill>
                  <a:schemeClr val="tx1"/>
                </a:solidFill>
              </a:rPr>
              <a:t>5- Conductas del depredador sexual.</a:t>
            </a:r>
          </a:p>
          <a:p>
            <a:r>
              <a:rPr lang="es-AR" sz="2400" dirty="0" smtClean="0">
                <a:solidFill>
                  <a:schemeClr val="tx1"/>
                </a:solidFill>
              </a:rPr>
              <a:t>6- Campaña de prevención </a:t>
            </a:r>
          </a:p>
          <a:p>
            <a:r>
              <a:rPr lang="es-AR" sz="2400" dirty="0" smtClean="0">
                <a:solidFill>
                  <a:schemeClr val="tx1"/>
                </a:solidFill>
              </a:rPr>
              <a:t>7- Protocolo ante la violencia de género.</a:t>
            </a:r>
            <a:endParaRPr lang="es-AR" sz="2400" dirty="0">
              <a:solidFill>
                <a:schemeClr val="tx1"/>
              </a:solidFill>
            </a:endParaRPr>
          </a:p>
          <a:p>
            <a:pPr marL="0" indent="0">
              <a:buNone/>
            </a:pPr>
            <a:r>
              <a:rPr lang="es-AR" dirty="0" smtClean="0"/>
              <a:t>   </a:t>
            </a:r>
            <a:endParaRPr lang="es-AR"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spTree>
    <p:extLst>
      <p:ext uri="{BB962C8B-B14F-4D97-AF65-F5344CB8AC3E}">
        <p14:creationId xmlns:p14="http://schemas.microsoft.com/office/powerpoint/2010/main" val="3993819472"/>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Contenidos</a:t>
            </a:r>
            <a:br>
              <a:rPr lang="es-AR" dirty="0" smtClean="0"/>
            </a:br>
            <a:r>
              <a:rPr lang="es-AR" dirty="0" smtClean="0"/>
              <a:t>de la  Charla</a:t>
            </a:r>
            <a:br>
              <a:rPr lang="es-AR" dirty="0" smtClean="0"/>
            </a:br>
            <a:r>
              <a:rPr lang="es-AR" dirty="0" smtClean="0"/>
              <a:t>dos </a:t>
            </a:r>
            <a:endParaRPr lang="es-AR" dirty="0"/>
          </a:p>
        </p:txBody>
      </p:sp>
      <p:sp>
        <p:nvSpPr>
          <p:cNvPr id="3" name="Marcador de contenido 2"/>
          <p:cNvSpPr>
            <a:spLocks noGrp="1"/>
          </p:cNvSpPr>
          <p:nvPr>
            <p:ph idx="1"/>
          </p:nvPr>
        </p:nvSpPr>
        <p:spPr>
          <a:xfrm>
            <a:off x="3869267" y="864108"/>
            <a:ext cx="7618687" cy="5120640"/>
          </a:xfrm>
        </p:spPr>
        <p:txBody>
          <a:bodyPr/>
          <a:lstStyle/>
          <a:p>
            <a:endParaRPr lang="es-AR" sz="2800" dirty="0" smtClean="0">
              <a:solidFill>
                <a:schemeClr val="accent1">
                  <a:lumMod val="50000"/>
                </a:schemeClr>
              </a:solidFill>
            </a:endParaRPr>
          </a:p>
          <a:p>
            <a:r>
              <a:rPr lang="es-AR" sz="3200" dirty="0" smtClean="0">
                <a:solidFill>
                  <a:schemeClr val="accent1"/>
                </a:solidFill>
              </a:rPr>
              <a:t>Violencia de género</a:t>
            </a:r>
          </a:p>
          <a:p>
            <a:r>
              <a:rPr lang="es-AR" sz="2800" dirty="0" smtClean="0">
                <a:solidFill>
                  <a:schemeClr val="accent1">
                    <a:lumMod val="50000"/>
                  </a:schemeClr>
                </a:solidFill>
              </a:rPr>
              <a:t>La charla pasa por tres ejes </a:t>
            </a:r>
          </a:p>
          <a:p>
            <a:r>
              <a:rPr lang="es-AR" sz="2400" dirty="0" smtClean="0">
                <a:solidFill>
                  <a:schemeClr val="tx1"/>
                </a:solidFill>
              </a:rPr>
              <a:t>1- Agresividad como tensión, diferencia con la agresión .</a:t>
            </a:r>
          </a:p>
          <a:p>
            <a:r>
              <a:rPr lang="es-AR" sz="2400" dirty="0" smtClean="0">
                <a:solidFill>
                  <a:schemeClr val="tx1"/>
                </a:solidFill>
              </a:rPr>
              <a:t>2-Relaciones amorosas.</a:t>
            </a:r>
            <a:endParaRPr lang="es-AR" sz="2400" dirty="0">
              <a:solidFill>
                <a:schemeClr val="tx1"/>
              </a:solidFill>
            </a:endParaRPr>
          </a:p>
          <a:p>
            <a:r>
              <a:rPr lang="es-AR" sz="2400" dirty="0" smtClean="0">
                <a:solidFill>
                  <a:schemeClr val="tx1"/>
                </a:solidFill>
              </a:rPr>
              <a:t>3-Violencia de Genero, análisis de un caso clínico para mostrar su implicancia en la vida psíquica.</a:t>
            </a:r>
            <a:endParaRPr lang="es-AR" sz="2400" dirty="0">
              <a:solidFill>
                <a:schemeClr val="tx1"/>
              </a:solidFill>
            </a:endParaRPr>
          </a:p>
          <a:p>
            <a:pPr marL="0" indent="0">
              <a:buNone/>
            </a:pPr>
            <a:r>
              <a:rPr lang="es-AR" sz="2400" dirty="0" smtClean="0">
                <a:solidFill>
                  <a:schemeClr val="tx1"/>
                </a:solidFill>
              </a:rPr>
              <a:t>   </a:t>
            </a:r>
            <a:endParaRPr lang="es-AR" sz="2400" dirty="0">
              <a:solidFill>
                <a:schemeClr val="tx1"/>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spTree>
    <p:extLst>
      <p:ext uri="{BB962C8B-B14F-4D97-AF65-F5344CB8AC3E}">
        <p14:creationId xmlns:p14="http://schemas.microsoft.com/office/powerpoint/2010/main" val="739271768"/>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Contenidos</a:t>
            </a:r>
            <a:br>
              <a:rPr lang="es-AR" dirty="0" smtClean="0"/>
            </a:br>
            <a:r>
              <a:rPr lang="es-AR" dirty="0" smtClean="0"/>
              <a:t>Charla uno </a:t>
            </a:r>
            <a:endParaRPr lang="es-AR" dirty="0"/>
          </a:p>
        </p:txBody>
      </p:sp>
      <p:sp>
        <p:nvSpPr>
          <p:cNvPr id="3" name="Marcador de contenido 2"/>
          <p:cNvSpPr>
            <a:spLocks noGrp="1"/>
          </p:cNvSpPr>
          <p:nvPr>
            <p:ph idx="1"/>
          </p:nvPr>
        </p:nvSpPr>
        <p:spPr/>
        <p:txBody>
          <a:bodyPr/>
          <a:lstStyle/>
          <a:p>
            <a:pPr marL="0" indent="0">
              <a:buNone/>
            </a:pPr>
            <a:r>
              <a:rPr lang="es-AR" dirty="0" smtClean="0"/>
              <a:t>   </a:t>
            </a:r>
            <a:endParaRPr lang="es-AR"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2274" y="746974"/>
            <a:ext cx="8217247" cy="4533364"/>
          </a:xfrm>
          <a:prstGeom prst="rect">
            <a:avLst/>
          </a:prstGeom>
        </p:spPr>
      </p:pic>
    </p:spTree>
    <p:extLst>
      <p:ext uri="{BB962C8B-B14F-4D97-AF65-F5344CB8AC3E}">
        <p14:creationId xmlns:p14="http://schemas.microsoft.com/office/powerpoint/2010/main" val="3189495984"/>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Comunicación</a:t>
            </a:r>
            <a:endParaRPr lang="es-AR" dirty="0"/>
          </a:p>
        </p:txBody>
      </p:sp>
      <p:sp>
        <p:nvSpPr>
          <p:cNvPr id="3" name="Marcador de contenido 2"/>
          <p:cNvSpPr>
            <a:spLocks noGrp="1"/>
          </p:cNvSpPr>
          <p:nvPr>
            <p:ph idx="1"/>
          </p:nvPr>
        </p:nvSpPr>
        <p:spPr/>
        <p:txBody>
          <a:bodyPr/>
          <a:lstStyle/>
          <a:p>
            <a:r>
              <a:rPr lang="es-AR" sz="2400" dirty="0">
                <a:solidFill>
                  <a:schemeClr val="tx1"/>
                </a:solidFill>
              </a:rPr>
              <a:t>Dirección: Córdoba </a:t>
            </a:r>
            <a:r>
              <a:rPr lang="es-AR" sz="2400" dirty="0" smtClean="0">
                <a:solidFill>
                  <a:schemeClr val="tx1"/>
                </a:solidFill>
              </a:rPr>
              <a:t>3577</a:t>
            </a:r>
          </a:p>
          <a:p>
            <a:r>
              <a:rPr lang="es-AR" sz="2400" dirty="0">
                <a:solidFill>
                  <a:schemeClr val="tx1"/>
                </a:solidFill>
              </a:rPr>
              <a:t>Rosario, Santa </a:t>
            </a:r>
            <a:r>
              <a:rPr lang="es-AR" sz="2400" dirty="0" smtClean="0">
                <a:solidFill>
                  <a:schemeClr val="tx1"/>
                </a:solidFill>
              </a:rPr>
              <a:t>Fe</a:t>
            </a:r>
          </a:p>
          <a:p>
            <a:r>
              <a:rPr lang="es-AR" sz="2400" dirty="0">
                <a:solidFill>
                  <a:schemeClr val="tx1"/>
                </a:solidFill>
              </a:rPr>
              <a:t>Teléfono: 0341 438-2064</a:t>
            </a:r>
          </a:p>
          <a:p>
            <a:r>
              <a:rPr lang="es-AR" sz="2400" dirty="0">
                <a:solidFill>
                  <a:schemeClr val="tx1"/>
                </a:solidFill>
                <a:hlinkClick r:id="rId2"/>
              </a:rPr>
              <a:t>https://</a:t>
            </a:r>
            <a:r>
              <a:rPr lang="es-AR" sz="2400" dirty="0" smtClean="0">
                <a:solidFill>
                  <a:schemeClr val="tx1"/>
                </a:solidFill>
                <a:hlinkClick r:id="rId2"/>
              </a:rPr>
              <a:t>www.facebook.com/people/Amet-Santa-Fe/100010501680237</a:t>
            </a:r>
            <a:endParaRPr lang="es-AR" sz="2400" dirty="0" smtClean="0">
              <a:solidFill>
                <a:schemeClr val="tx1"/>
              </a:solidFill>
            </a:endParaRPr>
          </a:p>
          <a:p>
            <a:r>
              <a:rPr lang="es-ES" sz="2400" dirty="0">
                <a:solidFill>
                  <a:schemeClr val="tx1"/>
                </a:solidFill>
              </a:rPr>
              <a:t>ametcursoscapacitacion@gmail.com</a:t>
            </a:r>
            <a:endParaRPr lang="es-AR" sz="2400" dirty="0">
              <a:solidFill>
                <a:schemeClr val="tx1"/>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919" y="1123837"/>
            <a:ext cx="1243481" cy="1147829"/>
          </a:xfrm>
          <a:prstGeom prst="rect">
            <a:avLst/>
          </a:prstGeom>
        </p:spPr>
      </p:pic>
    </p:spTree>
    <p:extLst>
      <p:ext uri="{BB962C8B-B14F-4D97-AF65-F5344CB8AC3E}">
        <p14:creationId xmlns:p14="http://schemas.microsoft.com/office/powerpoint/2010/main" val="2202991303"/>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99</TotalTime>
  <Words>276</Words>
  <Application>Microsoft Office PowerPoint</Application>
  <PresentationFormat>Panorámica</PresentationFormat>
  <Paragraphs>49</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Corbel</vt:lpstr>
      <vt:lpstr>Wingdings 2</vt:lpstr>
      <vt:lpstr>Marco</vt:lpstr>
      <vt:lpstr>AMET</vt:lpstr>
      <vt:lpstr>AMET como una institución  sensible de la realidad, desea realizar un aporte en relación a la violencia de género.  Sabemos que los docentes son los actores principales para la prevención de la violencia, aunque ellos  no deben quedar a solas frente a esta problemática.  Razón por la cual llegamos a ustedes con esta propuesta de trabajo es la de acompañar las vicisitudes del trabajo cotidiano en los tiempos donde la violencia de género se hace escuchar no solo en las aulas, sino en toda la sociedad Argentina.  </vt:lpstr>
      <vt:lpstr>Objetivos Generales</vt:lpstr>
      <vt:lpstr>Objetivos específicos de la charla</vt:lpstr>
      <vt:lpstr>  Momentos del taller</vt:lpstr>
      <vt:lpstr>Contenidos de la charla uno</vt:lpstr>
      <vt:lpstr>Contenidos de la  Charla dos </vt:lpstr>
      <vt:lpstr>Contenidos Charla uno </vt:lpstr>
      <vt:lpstr>Comunicación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AMET</dc:title>
  <dc:creator>alumno</dc:creator>
  <cp:lastModifiedBy>alumno</cp:lastModifiedBy>
  <cp:revision>18</cp:revision>
  <dcterms:created xsi:type="dcterms:W3CDTF">2018-12-23T22:33:28Z</dcterms:created>
  <dcterms:modified xsi:type="dcterms:W3CDTF">2019-02-14T18:34:40Z</dcterms:modified>
</cp:coreProperties>
</file>